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12192000" cy="6858000"/>
  <p:notesSz cx="9926638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8" cy="340752"/>
          </a:xfrm>
          <a:prstGeom prst="rect">
            <a:avLst/>
          </a:prstGeom>
        </p:spPr>
        <p:txBody>
          <a:bodyPr vert="horz" lIns="91294" tIns="45646" rIns="91294" bIns="45646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2085" y="0"/>
            <a:ext cx="4302238" cy="340752"/>
          </a:xfrm>
          <a:prstGeom prst="rect">
            <a:avLst/>
          </a:prstGeom>
        </p:spPr>
        <p:txBody>
          <a:bodyPr vert="horz" lIns="91294" tIns="45646" rIns="91294" bIns="45646" rtlCol="0"/>
          <a:lstStyle>
            <a:lvl1pPr algn="r">
              <a:defRPr sz="1200"/>
            </a:lvl1pPr>
          </a:lstStyle>
          <a:p>
            <a:fld id="{1BB13C98-A42C-49F7-8F78-A082BDBB3811}" type="datetimeFigureOut">
              <a:rPr lang="de-CH" smtClean="0"/>
              <a:t>25.11.2020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456923"/>
            <a:ext cx="4302238" cy="340752"/>
          </a:xfrm>
          <a:prstGeom prst="rect">
            <a:avLst/>
          </a:prstGeom>
        </p:spPr>
        <p:txBody>
          <a:bodyPr vert="horz" lIns="91294" tIns="45646" rIns="91294" bIns="45646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2085" y="6456923"/>
            <a:ext cx="4302238" cy="340752"/>
          </a:xfrm>
          <a:prstGeom prst="rect">
            <a:avLst/>
          </a:prstGeom>
        </p:spPr>
        <p:txBody>
          <a:bodyPr vert="horz" lIns="91294" tIns="45646" rIns="91294" bIns="45646" rtlCol="0" anchor="b"/>
          <a:lstStyle>
            <a:lvl1pPr algn="r">
              <a:defRPr sz="1200"/>
            </a:lvl1pPr>
          </a:lstStyle>
          <a:p>
            <a:fld id="{4F50847A-7558-4B54-962C-3C293FF9116C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97520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8" cy="340752"/>
          </a:xfrm>
          <a:prstGeom prst="rect">
            <a:avLst/>
          </a:prstGeom>
        </p:spPr>
        <p:txBody>
          <a:bodyPr vert="horz" lIns="91294" tIns="45646" rIns="91294" bIns="45646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2085" y="0"/>
            <a:ext cx="4302238" cy="340752"/>
          </a:xfrm>
          <a:prstGeom prst="rect">
            <a:avLst/>
          </a:prstGeom>
        </p:spPr>
        <p:txBody>
          <a:bodyPr vert="horz" lIns="91294" tIns="45646" rIns="91294" bIns="45646" rtlCol="0"/>
          <a:lstStyle>
            <a:lvl1pPr algn="r">
              <a:defRPr sz="1200"/>
            </a:lvl1pPr>
          </a:lstStyle>
          <a:p>
            <a:fld id="{4256A0C6-B995-44D7-8114-C88417BB8766}" type="datetimeFigureOut">
              <a:rPr lang="de-CH" smtClean="0"/>
              <a:t>25.11.2020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6" rIns="91294" bIns="45646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3361" y="3271872"/>
            <a:ext cx="7939920" cy="2676096"/>
          </a:xfrm>
          <a:prstGeom prst="rect">
            <a:avLst/>
          </a:prstGeom>
        </p:spPr>
        <p:txBody>
          <a:bodyPr vert="horz" lIns="91294" tIns="45646" rIns="91294" bIns="45646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456923"/>
            <a:ext cx="4302238" cy="340752"/>
          </a:xfrm>
          <a:prstGeom prst="rect">
            <a:avLst/>
          </a:prstGeom>
        </p:spPr>
        <p:txBody>
          <a:bodyPr vert="horz" lIns="91294" tIns="45646" rIns="91294" bIns="45646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2085" y="6456923"/>
            <a:ext cx="4302238" cy="340752"/>
          </a:xfrm>
          <a:prstGeom prst="rect">
            <a:avLst/>
          </a:prstGeom>
        </p:spPr>
        <p:txBody>
          <a:bodyPr vert="horz" lIns="91294" tIns="45646" rIns="91294" bIns="45646" rtlCol="0" anchor="b"/>
          <a:lstStyle>
            <a:lvl1pPr algn="r">
              <a:defRPr sz="1200"/>
            </a:lvl1pPr>
          </a:lstStyle>
          <a:p>
            <a:fld id="{2E85713C-58D2-4D78-B731-2010CA41B223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4416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0473-186A-4247-B2DB-4200526CD787}" type="datetime1">
              <a:rPr lang="de-CH" smtClean="0"/>
              <a:t>25.11.2020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88D3E-9167-4C62-A3E3-C2BC1D7427ED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4624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D4C9-C493-4201-ADF6-53B090A20883}" type="datetime1">
              <a:rPr lang="de-CH" smtClean="0"/>
              <a:t>25.11.2020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88D3E-9167-4C62-A3E3-C2BC1D7427ED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6855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7C6D-71BE-49D3-99D6-D5CACD7A7324}" type="datetime1">
              <a:rPr lang="de-CH" smtClean="0"/>
              <a:t>25.11.2020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88D3E-9167-4C62-A3E3-C2BC1D7427ED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6584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BDCD-E46D-4EB9-890F-F311F602A430}" type="datetime1">
              <a:rPr lang="de-CH" smtClean="0"/>
              <a:t>25.11.2020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88D3E-9167-4C62-A3E3-C2BC1D7427ED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9688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D167-DAE4-4387-915C-14078FB9F122}" type="datetime1">
              <a:rPr lang="de-CH" smtClean="0"/>
              <a:t>25.11.2020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88D3E-9167-4C62-A3E3-C2BC1D7427ED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6241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0553F-1208-4899-9F64-9E182DCE1605}" type="datetime1">
              <a:rPr lang="de-CH" smtClean="0"/>
              <a:t>25.11.2020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88D3E-9167-4C62-A3E3-C2BC1D7427ED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3634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F78D9-4ED6-4C06-B068-345FEDBB77FD}" type="datetime1">
              <a:rPr lang="de-CH" smtClean="0"/>
              <a:t>25.11.2020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88D3E-9167-4C62-A3E3-C2BC1D7427ED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5032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C9B6-73B8-4DE3-B31F-45D98D3E4A8F}" type="datetime1">
              <a:rPr lang="de-CH" smtClean="0"/>
              <a:t>25.11.2020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88D3E-9167-4C62-A3E3-C2BC1D7427ED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84221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4162-0201-4AD9-80FE-318CEE2AD3D7}" type="datetime1">
              <a:rPr lang="de-CH" smtClean="0"/>
              <a:t>25.11.2020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88D3E-9167-4C62-A3E3-C2BC1D7427ED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6563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9AD9-F36A-4D7D-B294-93B2603E19E3}" type="datetime1">
              <a:rPr lang="de-CH" smtClean="0"/>
              <a:t>25.11.2020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88D3E-9167-4C62-A3E3-C2BC1D7427ED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51123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D6020-5F1D-4A8C-BB9A-8A9327E41C7C}" type="datetime1">
              <a:rPr lang="de-CH" smtClean="0"/>
              <a:t>25.11.2020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88D3E-9167-4C62-A3E3-C2BC1D7427ED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6773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A43DD-75C2-49D5-A06E-8DF563E65476}" type="datetime1">
              <a:rPr lang="de-CH" smtClean="0"/>
              <a:t>25.11.2020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88D3E-9167-4C62-A3E3-C2BC1D7427ED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404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ecar.ch/wordpres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4628" y="1755734"/>
            <a:ext cx="9144000" cy="1661375"/>
          </a:xfrm>
          <a:noFill/>
        </p:spPr>
        <p:txBody>
          <a:bodyPr>
            <a:normAutofit fontScale="90000"/>
          </a:bodyPr>
          <a:lstStyle/>
          <a:p>
            <a:br>
              <a:rPr lang="de-CH" b="1" dirty="0"/>
            </a:br>
            <a:br>
              <a:rPr lang="de-CH" b="1" dirty="0"/>
            </a:br>
            <a:br>
              <a:rPr lang="de-CH" b="1" dirty="0"/>
            </a:br>
            <a:br>
              <a:rPr lang="de-CH" b="1" dirty="0"/>
            </a:br>
            <a:br>
              <a:rPr lang="de-CH" b="1" dirty="0"/>
            </a:br>
            <a:br>
              <a:rPr lang="de-CH" b="1" dirty="0"/>
            </a:br>
            <a:br>
              <a:rPr lang="de-CH" b="1" dirty="0"/>
            </a:br>
            <a:br>
              <a:rPr lang="de-CH" b="1" dirty="0"/>
            </a:br>
            <a:r>
              <a:rPr lang="de-CH" b="1" dirty="0">
                <a:latin typeface="Segoe UI" panose="020B0502040204020203" pitchFamily="34" charset="0"/>
                <a:cs typeface="Segoe UI" panose="020B0502040204020203" pitchFamily="34" charset="0"/>
              </a:rPr>
              <a:t>Sexuelle Übergriffe im kirchlichen Umfeld</a:t>
            </a:r>
            <a:endParaRPr lang="de-CH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50394" y="3524129"/>
            <a:ext cx="7352467" cy="285713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de-CH" sz="4400" dirty="0">
                <a:latin typeface="Segoe UI" panose="020B0502040204020203" pitchFamily="34" charset="0"/>
                <a:cs typeface="Segoe UI" panose="020B0502040204020203" pitchFamily="34" charset="0"/>
              </a:rPr>
              <a:t>Statistische Erfassung der 2019 erfolgten Meldungen</a:t>
            </a:r>
          </a:p>
          <a:p>
            <a:r>
              <a:rPr lang="de-CH" sz="4400" dirty="0">
                <a:latin typeface="Segoe UI" panose="020B0502040204020203" pitchFamily="34" charset="0"/>
                <a:cs typeface="Segoe UI" panose="020B0502040204020203" pitchFamily="34" charset="0"/>
              </a:rPr>
              <a:t>betreffend Missbräuche aus dem Zeitraum 1950 bis 2019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6933DA3-2F4B-4042-A759-DD2AB1E28E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153" y="466862"/>
            <a:ext cx="4499238" cy="10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025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AC2B4E-7438-4298-B097-D1D147B92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3434"/>
            <a:ext cx="10515600" cy="5673529"/>
          </a:xfrm>
        </p:spPr>
        <p:txBody>
          <a:bodyPr>
            <a:normAutofit fontScale="25000" lnSpcReduction="20000"/>
          </a:bodyPr>
          <a:lstStyle/>
          <a:p>
            <a:pPr marL="0" indent="0" fontAlgn="b">
              <a:spcBef>
                <a:spcPts val="0"/>
              </a:spcBef>
              <a:buNone/>
            </a:pPr>
            <a:endParaRPr lang="de-CH" sz="560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fontAlgn="b">
              <a:spcBef>
                <a:spcPts val="0"/>
              </a:spcBef>
              <a:buNone/>
            </a:pPr>
            <a:r>
              <a:rPr lang="de-CH" sz="56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2019 sind folgende Meldungen bei den diözesanen Fachgremien eingegangen:</a:t>
            </a:r>
          </a:p>
          <a:p>
            <a:pPr marL="0" indent="0" fontAlgn="b">
              <a:spcBef>
                <a:spcPts val="0"/>
              </a:spcBef>
              <a:buNone/>
            </a:pPr>
            <a:endParaRPr lang="de-CH" sz="560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de-CH" sz="5600" b="1" dirty="0">
                <a:solidFill>
                  <a:prstClr val="black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Sechs Übergriffe bzw. fünf Meldungen betrafen aktuelle Fälle, welche nach dem Jahre 2000 stattgefunden haben. In keinem Fall bestand ein Abhängigkeitsverhältnis. Dabei handelt es sich um:</a:t>
            </a:r>
          </a:p>
          <a:p>
            <a:pPr marL="0" lv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de-CH" sz="5600" dirty="0">
                <a:solidFill>
                  <a:prstClr val="black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a) Ein Kommunionhelfer/Sakristan (Freiwilliger) hat auf einer Pfarreireise (Weindegustation in Deutschland) gegenüber einer erwachsenen Frau unerwünschte Avancen gemacht. </a:t>
            </a:r>
            <a:br>
              <a:rPr lang="de-CH" sz="5600" dirty="0">
                <a:solidFill>
                  <a:prstClr val="black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br>
              <a:rPr lang="de-CH" sz="5600" dirty="0">
                <a:solidFill>
                  <a:prstClr val="black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r>
              <a:rPr lang="de-CH" sz="5600" dirty="0">
                <a:solidFill>
                  <a:prstClr val="black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b) Ein Seminarist hat während eines Spitalaufenthaltes gegenüber einem Pflegemitarbeiter sexuell gefärbte Äusserungen und unerwünschte Avancen gemacht. Er ist heute schwer behindert und pflegebedürftig und als solcher in sein Heimatland zurückgekehrt. </a:t>
            </a:r>
            <a:br>
              <a:rPr lang="de-CH" sz="5600" dirty="0">
                <a:solidFill>
                  <a:prstClr val="black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br>
              <a:rPr lang="de-CH" sz="5600" dirty="0">
                <a:solidFill>
                  <a:prstClr val="black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r>
              <a:rPr lang="de-CH" sz="5600" dirty="0">
                <a:solidFill>
                  <a:prstClr val="black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c) Ein Ordenspriester hat gegenüber einer Frau in einem Studentenhaus unerwünschte Avancen gemacht. </a:t>
            </a:r>
            <a:br>
              <a:rPr lang="de-CH" sz="5600" dirty="0">
                <a:solidFill>
                  <a:prstClr val="black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br>
              <a:rPr lang="de-CH" sz="5600" dirty="0">
                <a:solidFill>
                  <a:prstClr val="black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r>
              <a:rPr lang="de-CH" sz="5600" dirty="0">
                <a:solidFill>
                  <a:prstClr val="black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d) Ein Pastoralassistent hat im Gespräch mit einem Kirchgänger deplatzierte Äusserungen gemacht bzw. über seine erotischen Fantasien gegenüber Frauen gesprochen. Der Zuhörer war empört und meldete den Vorfall.  </a:t>
            </a:r>
            <a:br>
              <a:rPr lang="de-CH" sz="5600" dirty="0">
                <a:solidFill>
                  <a:prstClr val="black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br>
              <a:rPr lang="de-CH" sz="5600" dirty="0">
                <a:solidFill>
                  <a:prstClr val="black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r>
              <a:rPr lang="de-CH" sz="5600" dirty="0">
                <a:solidFill>
                  <a:prstClr val="black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e) Exhibitionistisches Verhalten eines Priesters zwei erwachsenen Frauen gegenüber zu zw</a:t>
            </a:r>
            <a:r>
              <a:rPr lang="de-CH" sz="5600" dirty="0">
                <a:solidFill>
                  <a:prstClr val="black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2"/>
              </a:rPr>
              <a:t>e</a:t>
            </a:r>
            <a:r>
              <a:rPr lang="de-CH" sz="5600" dirty="0">
                <a:solidFill>
                  <a:prstClr val="black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i verschiedenen Zeitpunkten. Die Frauen wollten keine Anzeige bei der Polizei  erstatten. Kirchlich wurde der Fall untersucht und liegt gegenwärtig in Rom. </a:t>
            </a:r>
            <a:br>
              <a:rPr lang="de-CH" sz="5600" dirty="0">
                <a:solidFill>
                  <a:prstClr val="black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br>
              <a:rPr lang="de-CH" sz="5600" dirty="0">
                <a:solidFill>
                  <a:prstClr val="black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r>
              <a:rPr lang="de-DE" sz="5600" b="1" dirty="0">
                <a:solidFill>
                  <a:prstClr val="black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Zudem wurden 29 verjährte Fälle gemeldet, wovon sich 21 zwischen 1950 und 1980 ereignet haben. </a:t>
            </a:r>
            <a:br>
              <a:rPr lang="de-DE" sz="5600" b="1" dirty="0">
                <a:solidFill>
                  <a:prstClr val="black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br>
              <a:rPr lang="de-DE" sz="5600" b="1" dirty="0">
                <a:solidFill>
                  <a:prstClr val="black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r>
              <a:rPr lang="de-DE" sz="5600" dirty="0">
                <a:solidFill>
                  <a:prstClr val="black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Die Statistik zeigt, dass die seit 2002 getroffenen </a:t>
            </a:r>
            <a:r>
              <a:rPr lang="de-DE" sz="5600" dirty="0" err="1">
                <a:solidFill>
                  <a:prstClr val="black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Massnahmen</a:t>
            </a:r>
            <a:r>
              <a:rPr lang="de-DE" sz="5600" dirty="0">
                <a:solidFill>
                  <a:prstClr val="black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Wirkung zeigen. Die Anzahl der erfolgten Meldungen bewegt sich im üblichen Rahmen der letzten Jahre (nicht enthalten sind die Fälle, welche bei der </a:t>
            </a:r>
            <a:r>
              <a:rPr lang="de-DE" sz="5600" dirty="0">
                <a:solidFill>
                  <a:prstClr val="black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2"/>
              </a:rPr>
              <a:t>CECAR</a:t>
            </a:r>
            <a:r>
              <a:rPr lang="de-DE" sz="5600" dirty="0">
                <a:solidFill>
                  <a:prstClr val="black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gemeldet und von dieser bearbeitet werden). </a:t>
            </a:r>
          </a:p>
          <a:p>
            <a:pPr marL="0" lvl="0" indent="0">
              <a:lnSpc>
                <a:spcPct val="120000"/>
              </a:lnSpc>
              <a:spcAft>
                <a:spcPts val="800"/>
              </a:spcAft>
              <a:buNone/>
            </a:pPr>
            <a:endParaRPr lang="de-DE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fontAlgn="b">
              <a:spcBef>
                <a:spcPts val="0"/>
              </a:spcBef>
            </a:pPr>
            <a:endParaRPr lang="de-CH" sz="3600" dirty="0">
              <a:latin typeface="Arial" panose="020B0604020202020204" pitchFamily="34" charset="0"/>
            </a:endParaRPr>
          </a:p>
          <a:p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FDBE192-31C6-4136-B04E-2A5DB3E4F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88D3E-9167-4C62-A3E3-C2BC1D7427ED}" type="slidenum">
              <a:rPr lang="de-CH" smtClean="0"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68809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Grand écran</PresentationFormat>
  <Paragraphs>10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Office Theme</vt:lpstr>
      <vt:lpstr>        Sexuelle Übergriffe im kirchlichen Umfeld</vt:lpstr>
      <vt:lpstr>Présentation PowerPoint</vt:lpstr>
    </vt:vector>
  </TitlesOfParts>
  <Company>Katholische Kirche im Kanton Zürich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Sexuelle Übergriffe im kirchlichen Umfeld</dc:title>
  <dc:creator>Dobszay,Csilla</dc:creator>
  <cp:lastModifiedBy>Roger Niquille</cp:lastModifiedBy>
  <cp:revision>67</cp:revision>
  <cp:lastPrinted>2020-09-17T10:03:37Z</cp:lastPrinted>
  <dcterms:created xsi:type="dcterms:W3CDTF">2016-11-28T15:27:10Z</dcterms:created>
  <dcterms:modified xsi:type="dcterms:W3CDTF">2020-11-25T10:28:40Z</dcterms:modified>
</cp:coreProperties>
</file>